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523" r:id="rId3"/>
    <p:sldId id="1124" r:id="rId5"/>
    <p:sldId id="1135" r:id="rId6"/>
    <p:sldId id="1083" r:id="rId7"/>
    <p:sldId id="1136" r:id="rId8"/>
    <p:sldId id="1088" r:id="rId9"/>
    <p:sldId id="1138" r:id="rId10"/>
    <p:sldId id="1137" r:id="rId11"/>
    <p:sldId id="1141" r:id="rId12"/>
    <p:sldId id="1148" r:id="rId13"/>
    <p:sldId id="1050" r:id="rId14"/>
    <p:sldId id="1122" r:id="rId15"/>
    <p:sldId id="1143" r:id="rId16"/>
    <p:sldId id="1144" r:id="rId17"/>
    <p:sldId id="937" r:id="rId18"/>
  </p:sldIdLst>
  <p:sldSz cx="9144000" cy="6858000" type="screen4x3"/>
  <p:notesSz cx="6858000" cy="9144000"/>
  <p:embeddedFontLst>
    <p:embeddedFont>
      <p:font typeface="Century Gothic" panose="020B0502020202020204" pitchFamily="34" charset="0"/>
      <p:regular r:id="rId23"/>
      <p:bold r:id="rId24"/>
      <p:italic r:id="rId25"/>
      <p:boldItalic r:id="rId26"/>
    </p:embeddedFont>
    <p:embeddedFont>
      <p:font typeface="黑体" panose="02010609060101010101" charset="-122"/>
      <p:regular r:id="rId27"/>
    </p:embeddedFont>
    <p:embeddedFont>
      <p:font typeface="楷体" panose="02010609060101010101" pitchFamily="49" charset="-122"/>
      <p:regular r:id="rId28"/>
    </p:embeddedFont>
    <p:embeddedFont>
      <p:font typeface="幼圆" panose="02010509060101010101" pitchFamily="49" charset="-122"/>
      <p:regular r:id="rId29"/>
    </p:embeddedFont>
    <p:embeddedFont>
      <p:font typeface="微软雅黑" panose="020B0503020204020204" charset="-122"/>
      <p:regular r:id="rId30"/>
    </p:embeddedFont>
    <p:embeddedFont>
      <p:font typeface="Calibri" panose="020F0502020204030204" charset="0"/>
      <p:regular r:id="rId31"/>
      <p:bold r:id="rId32"/>
      <p:italic r:id="rId33"/>
      <p:boldItalic r:id="rId34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66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79" autoAdjust="0"/>
    <p:restoredTop sz="94705" autoAdjust="0"/>
  </p:normalViewPr>
  <p:slideViewPr>
    <p:cSldViewPr>
      <p:cViewPr varScale="1">
        <p:scale>
          <a:sx n="104" d="100"/>
          <a:sy n="104" d="100"/>
        </p:scale>
        <p:origin x="1704" y="108"/>
      </p:cViewPr>
      <p:guideLst>
        <p:guide orient="horz" pos="4216"/>
        <p:guide pos="576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292" y="-102"/>
      </p:cViewPr>
      <p:guideLst>
        <p:guide orient="horz" pos="3183"/>
        <p:guide pos="23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font" Target="fonts/font12.fntdata"/><Relationship Id="rId33" Type="http://schemas.openxmlformats.org/officeDocument/2006/relationships/font" Target="fonts/font11.fntdata"/><Relationship Id="rId32" Type="http://schemas.openxmlformats.org/officeDocument/2006/relationships/font" Target="fonts/font10.fntdata"/><Relationship Id="rId31" Type="http://schemas.openxmlformats.org/officeDocument/2006/relationships/font" Target="fonts/font9.fntdata"/><Relationship Id="rId30" Type="http://schemas.openxmlformats.org/officeDocument/2006/relationships/font" Target="fonts/font8.fntdata"/><Relationship Id="rId3" Type="http://schemas.openxmlformats.org/officeDocument/2006/relationships/slide" Target="slides/slide1.xml"/><Relationship Id="rId29" Type="http://schemas.openxmlformats.org/officeDocument/2006/relationships/font" Target="fonts/font7.fntdata"/><Relationship Id="rId28" Type="http://schemas.openxmlformats.org/officeDocument/2006/relationships/font" Target="fonts/font6.fntdata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19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1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5347098"/>
            <a:ext cx="4679504" cy="1510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4499992" y="5374482"/>
            <a:ext cx="4644008" cy="1510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2337817" y="5349214"/>
            <a:ext cx="4644008" cy="1510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5"/>
          <p:cNvPicPr>
            <a:picLocks noChangeAspect="1" noChangeArrowheads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095500" y="5359798"/>
            <a:ext cx="2764532" cy="1510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矩形 10"/>
          <p:cNvSpPr/>
          <p:nvPr userDrawn="1"/>
        </p:nvSpPr>
        <p:spPr>
          <a:xfrm>
            <a:off x="0" y="5376597"/>
            <a:ext cx="9144000" cy="1508787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3.xml"/><Relationship Id="rId2" Type="http://schemas.openxmlformats.org/officeDocument/2006/relationships/image" Target="../media/image8.png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1" Type="http://schemas.openxmlformats.org/officeDocument/2006/relationships/hyperlink" Target="&#19969;&#38646;&#19969;&#38646;.ppt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0" y="1760116"/>
            <a:ext cx="9144000" cy="854080"/>
          </a:xfrm>
          <a:prstGeom prst="rect">
            <a:avLst/>
          </a:prstGeom>
          <a:noFill/>
          <a:ln w="19050">
            <a:noFill/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17  </a:t>
            </a:r>
            <a:r>
              <a:rPr lang="zh-CN" altLang="en-US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我变成了一棵树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755" y="291465"/>
            <a:ext cx="2607310" cy="3708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trike="noStrike" noProof="1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三年级</a:t>
            </a:r>
            <a:r>
              <a:rPr lang="en-US" altLang="zh-CN" strike="noStrike" noProof="1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-</a:t>
            </a:r>
            <a:r>
              <a:rPr lang="zh-CN" altLang="en-US" strike="noStrike" noProof="1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下册</a:t>
            </a:r>
            <a:r>
              <a:rPr lang="en-US" altLang="zh-CN" strike="noStrike" noProof="1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-</a:t>
            </a:r>
            <a:r>
              <a:rPr lang="zh-CN" altLang="en-US" strike="noStrike" noProof="1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第五单元 </a:t>
            </a:r>
            <a:r>
              <a:rPr lang="en-US" altLang="zh-CN" strike="noStrike" noProof="1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17</a:t>
            </a:r>
            <a:endParaRPr lang="en-US" altLang="zh-CN" strike="noStrike" noProof="1">
              <a:solidFill>
                <a:srgbClr val="2089F4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8640" y="3193415"/>
            <a:ext cx="8435975" cy="953135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学习目标：了解“我”变成一棵树后，发生了哪些有趣的事情，并感受其中神奇的想象。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14:window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3" grpId="0" bldLvl="0" animBg="1"/>
      <p:bldP spid="2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2286000" y="2428875"/>
            <a:ext cx="5253990" cy="4527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500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请问我可以住在三角形的鸟窝里吗？</a:t>
            </a:r>
            <a:endParaRPr lang="zh-CN" altLang="en-US" sz="2500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285365" y="3126105"/>
            <a:ext cx="4933950" cy="4527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500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她把它们（食物）分给小动物们。</a:t>
            </a:r>
            <a:endParaRPr lang="zh-CN" altLang="en-US" sz="2500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357120" y="3847465"/>
            <a:ext cx="4933950" cy="4527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500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小馋猫，肚子饿了，对吧？英英！</a:t>
            </a:r>
            <a:endParaRPr lang="zh-CN" altLang="en-US" sz="2500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96745" y="1409700"/>
            <a:ext cx="6352540" cy="730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200" dirty="0">
                <a:latin typeface="黑体" panose="02010609060101010101" charset="-122"/>
                <a:ea typeface="黑体" panose="02010609060101010101" charset="-122"/>
              </a:rPr>
              <a:t>英英这么饿，她的妈妈知道吗？</a:t>
            </a:r>
            <a:endParaRPr lang="zh-CN" altLang="en-US" sz="32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357120" y="4511675"/>
            <a:ext cx="4687570" cy="452755"/>
          </a:xfrm>
          <a:prstGeom prst="rect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scaled="0"/>
          </a:gra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原来妈妈早就知道我是那棵树！</a:t>
            </a:r>
            <a:endParaRPr lang="zh-CN" altLang="en-US" sz="25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3011" name="Picture 3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4000" y="2586355"/>
            <a:ext cx="2032000" cy="2592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PA_圆角矩形 9"/>
          <p:cNvSpPr/>
          <p:nvPr>
            <p:custDataLst>
              <p:tags r:id="rId3"/>
            </p:custDataLst>
          </p:nvPr>
        </p:nvSpPr>
        <p:spPr>
          <a:xfrm>
            <a:off x="0" y="585153"/>
            <a:ext cx="487363" cy="500063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4" name="文本框 3"/>
          <p:cNvSpPr txBox="1"/>
          <p:nvPr/>
        </p:nvSpPr>
        <p:spPr>
          <a:xfrm>
            <a:off x="538480" y="513715"/>
            <a:ext cx="145986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说一说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6" grpId="0" bldLvl="0" animBg="1"/>
      <p:bldP spid="27" grpId="0" bldLvl="0" animBg="1"/>
      <p:bldP spid="13" grpId="0"/>
      <p:bldP spid="2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/>
          <p:nvPr/>
        </p:nvSpPr>
        <p:spPr>
          <a:xfrm>
            <a:off x="1691680" y="1124744"/>
            <a:ext cx="6516086" cy="1210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既然妈妈一早就知道我是那棵树，为什么还故意端来美味的食物馋我？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63688" y="3214522"/>
            <a:ext cx="65527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妈妈很早就知道英英变成树了，所以她才故意拿来好吃的和大家一起吃，为了是让英英感觉到饿，主动去吃饭。</a:t>
            </a:r>
            <a:endParaRPr lang="zh-CN" altLang="en-US" sz="28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PA_圆角矩形 9"/>
          <p:cNvSpPr/>
          <p:nvPr>
            <p:custDataLst>
              <p:tags r:id="rId1"/>
            </p:custDataLst>
          </p:nvPr>
        </p:nvSpPr>
        <p:spPr>
          <a:xfrm>
            <a:off x="0" y="513398"/>
            <a:ext cx="487363" cy="500063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2" name="文本框 1"/>
          <p:cNvSpPr txBox="1"/>
          <p:nvPr/>
        </p:nvSpPr>
        <p:spPr>
          <a:xfrm>
            <a:off x="567055" y="466725"/>
            <a:ext cx="9956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讨论</a:t>
            </a:r>
            <a:endParaRPr lang="zh-CN" altLang="en-US" sz="32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4"/>
          <p:cNvSpPr txBox="1"/>
          <p:nvPr/>
        </p:nvSpPr>
        <p:spPr>
          <a:xfrm>
            <a:off x="624205" y="548640"/>
            <a:ext cx="2805430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课堂巩固练习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36930" y="1729740"/>
            <a:ext cx="7809865" cy="3538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endParaRPr lang="en-US" sz="3200" b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/>
            <a:r>
              <a:rPr lang="en-US" sz="3200" b="0">
                <a:latin typeface="宋体" panose="02010600030101010101" pitchFamily="2" charset="-122"/>
                <a:ea typeface="宋体" panose="02010600030101010101" pitchFamily="2" charset="-122"/>
              </a:rPr>
              <a:t>1. </a:t>
            </a:r>
            <a:r>
              <a:rPr lang="zh-CN" sz="3200" b="0">
                <a:ea typeface="宋体" panose="02010600030101010101" pitchFamily="2" charset="-122"/>
              </a:rPr>
              <a:t>回顾全文，说说你觉得哪些想象有意思。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endParaRPr lang="en-US" sz="3200" b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0"/>
            <a:r>
              <a:rPr lang="en-US" sz="3200" b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sz="3200" b="0">
                <a:ea typeface="宋体" panose="02010600030101010101" pitchFamily="2" charset="-122"/>
              </a:rPr>
              <a:t>说一说：如果你也会变，你想变成什么？变了以后会发生什么奇妙的事？</a:t>
            </a:r>
            <a:endParaRPr lang="zh-CN" sz="3200" b="0">
              <a:ea typeface="宋体" panose="02010600030101010101" pitchFamily="2" charset="-122"/>
            </a:endParaRPr>
          </a:p>
          <a:p>
            <a:endParaRPr lang="zh-CN" altLang="en-US" sz="3200" b="0">
              <a:ea typeface="宋体" panose="02010600030101010101" pitchFamily="2" charset="-122"/>
            </a:endParaRPr>
          </a:p>
        </p:txBody>
      </p:sp>
      <p:sp>
        <p:nvSpPr>
          <p:cNvPr id="3" name="PA_圆角矩形 9"/>
          <p:cNvSpPr/>
          <p:nvPr>
            <p:custDataLst>
              <p:tags r:id="rId1"/>
            </p:custDataLst>
          </p:nvPr>
        </p:nvSpPr>
        <p:spPr>
          <a:xfrm>
            <a:off x="0" y="585153"/>
            <a:ext cx="487363" cy="500063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15740" y="1534673"/>
            <a:ext cx="8104732" cy="4365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文本框 6"/>
          <p:cNvSpPr txBox="1"/>
          <p:nvPr/>
        </p:nvSpPr>
        <p:spPr>
          <a:xfrm>
            <a:off x="1259632" y="2065490"/>
            <a:ext cx="7058156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我变成一棵树。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树上有许多形状的鸟窝，小动物们可以在鸟窝里住。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妈妈也来到树上，和小动物们一起吃东西。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树的肚子还可以咕噜咕噜地叫。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1"/>
          <p:cNvSpPr txBox="1"/>
          <p:nvPr/>
        </p:nvSpPr>
        <p:spPr>
          <a:xfrm>
            <a:off x="1259633" y="948207"/>
            <a:ext cx="4266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这些有意思：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48072" y="2276872"/>
            <a:ext cx="7956376" cy="364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文本框 3"/>
          <p:cNvSpPr txBox="1"/>
          <p:nvPr/>
        </p:nvSpPr>
        <p:spPr>
          <a:xfrm>
            <a:off x="648072" y="836712"/>
            <a:ext cx="7596336" cy="101600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说一说：如果你也会变，你想变成什么？变了以后会发生什么奇妙的事？</a:t>
            </a:r>
            <a:endParaRPr lang="en-US" altLang="zh-CN" sz="2800" dirty="0">
              <a:solidFill>
                <a:schemeClr val="accent2">
                  <a:lumMod val="7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043608" y="2974267"/>
            <a:ext cx="6912768" cy="20612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kumimoji="0" lang="zh-CN" sz="32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如果我也会变，我想变成一大朵白云。闲暇的时候，我就在空中自由自在地飘来飘去，听听风声，唱唱歌，没有任何烦恼。</a:t>
            </a:r>
            <a:endParaRPr kumimoji="0" lang="zh-CN" sz="3200" b="0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/>
      <p:bldP spid="3481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981773" y="2117637"/>
            <a:ext cx="7262635" cy="206121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这篇课文写了</a:t>
            </a:r>
            <a:r>
              <a:rPr lang="zh-CN" altLang="en-US" sz="27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英英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为了逃避妈妈催促自己吃饭，而变成了</a:t>
            </a:r>
            <a:r>
              <a:rPr lang="zh-CN" altLang="en-US" sz="27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一棵树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，机智的妈妈用</a:t>
            </a:r>
            <a:r>
              <a:rPr lang="zh-CN" altLang="en-US" sz="27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美食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引诱她流下口水。故事充满了童趣，令人感到温馨幸福。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624428" y="548680"/>
            <a:ext cx="2036757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课后总结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PA_圆角矩形 9"/>
          <p:cNvSpPr/>
          <p:nvPr>
            <p:custDataLst>
              <p:tags r:id="rId1"/>
            </p:custDataLst>
          </p:nvPr>
        </p:nvSpPr>
        <p:spPr>
          <a:xfrm>
            <a:off x="0" y="585153"/>
            <a:ext cx="487363" cy="500063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28"/>
          <p:cNvSpPr txBox="1"/>
          <p:nvPr/>
        </p:nvSpPr>
        <p:spPr>
          <a:xfrm>
            <a:off x="496570" y="502285"/>
            <a:ext cx="110426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导入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5937647" y="5489972"/>
            <a:ext cx="2057400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75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75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7172" name="文本框 16"/>
          <p:cNvSpPr txBox="1"/>
          <p:nvPr/>
        </p:nvSpPr>
        <p:spPr>
          <a:xfrm>
            <a:off x="1300480" y="1923415"/>
            <a:ext cx="6695440" cy="1938020"/>
          </a:xfrm>
          <a:prstGeom prst="rect">
            <a:avLst/>
          </a:prstGeom>
          <a:solidFill>
            <a:schemeClr val="bg1">
              <a:alpha val="77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同学们，你可有过奇思妙想，希望自己变成别的什么？文中的小朋友，希望自己变成一棵树，这样，玩的时候就没人打扰了。他真的变成树后，发生了许多奇妙的事情，让我们一起去看看吧！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/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PA_圆角矩形 9"/>
          <p:cNvSpPr/>
          <p:nvPr>
            <p:custDataLst>
              <p:tags r:id="rId1"/>
            </p:custDataLst>
          </p:nvPr>
        </p:nvSpPr>
        <p:spPr>
          <a:xfrm>
            <a:off x="0" y="513398"/>
            <a:ext cx="487363" cy="500063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22"/>
          <p:cNvSpPr/>
          <p:nvPr/>
        </p:nvSpPr>
        <p:spPr>
          <a:xfrm>
            <a:off x="617328" y="5156333"/>
            <a:ext cx="7911686" cy="96096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 kern="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整体评价：作者的想象力十分丰富、有趣</a:t>
            </a:r>
            <a:r>
              <a:rPr lang="zh-CN" altLang="en-US" sz="3200" b="1" kern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kern="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99592" y="2468894"/>
            <a:ext cx="5189562" cy="500137"/>
          </a:xfrm>
          <a:prstGeom prst="rect">
            <a:avLst/>
          </a:prstGeom>
          <a:ln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“我”为什么要变成一棵树？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6"/>
          <p:cNvSpPr txBox="1"/>
          <p:nvPr/>
        </p:nvSpPr>
        <p:spPr>
          <a:xfrm>
            <a:off x="154113" y="1316765"/>
            <a:ext cx="8213805" cy="6524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>
              <a:lnSpc>
                <a:spcPct val="130000"/>
              </a:lnSpc>
            </a:pP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 通读课文，找出下列两个问题的答案。 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          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4490" y="651780"/>
            <a:ext cx="366860" cy="608451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899593" y="3621022"/>
            <a:ext cx="8074967" cy="500137"/>
          </a:xfrm>
          <a:prstGeom prst="rect">
            <a:avLst/>
          </a:prstGeom>
          <a:ln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“我”变成一棵树后，发生了哪些有趣的事情？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300192" y="2276872"/>
            <a:ext cx="1944216" cy="931024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因为贪玩不想被打扰。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右箭头 24"/>
          <p:cNvSpPr/>
          <p:nvPr/>
        </p:nvSpPr>
        <p:spPr>
          <a:xfrm>
            <a:off x="5940152" y="2756925"/>
            <a:ext cx="360040" cy="288032"/>
          </a:xfrm>
          <a:prstGeom prst="rightArrow">
            <a:avLst/>
          </a:prstGeom>
          <a:solidFill>
            <a:schemeClr val="accent1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547664" y="4293097"/>
            <a:ext cx="1266428" cy="500137"/>
          </a:xfrm>
          <a:prstGeom prst="rect">
            <a:avLst/>
          </a:prstGeom>
          <a:solidFill>
            <a:schemeClr val="accent1">
              <a:lumMod val="40000"/>
              <a:lumOff val="60000"/>
              <a:alpha val="46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长鸟窝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970064" y="4310030"/>
            <a:ext cx="1673944" cy="500137"/>
          </a:xfrm>
          <a:prstGeom prst="rect">
            <a:avLst/>
          </a:prstGeom>
          <a:solidFill>
            <a:schemeClr val="accent1">
              <a:lumMod val="40000"/>
              <a:lumOff val="60000"/>
              <a:alpha val="46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住满朋友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748064" y="4326964"/>
            <a:ext cx="2056184" cy="500137"/>
          </a:xfrm>
          <a:prstGeom prst="rect">
            <a:avLst/>
          </a:prstGeom>
          <a:solidFill>
            <a:schemeClr val="accent1">
              <a:lumMod val="40000"/>
              <a:lumOff val="60000"/>
              <a:alpha val="46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妈妈住上来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69260" y="3275330"/>
            <a:ext cx="36068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11" grpId="0"/>
      <p:bldP spid="21" grpId="0"/>
      <p:bldP spid="22" grpId="0" bldLvl="0" animBg="1"/>
      <p:bldP spid="25" grpId="0" bldLvl="0" animBg="1"/>
      <p:bldP spid="26" grpId="0" bldLvl="0" animBg="1"/>
      <p:bldP spid="31" grpId="0" bldLvl="0" animBg="1"/>
      <p:bldP spid="32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99593" y="2660915"/>
            <a:ext cx="1104039" cy="210955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24280" y="1132840"/>
            <a:ext cx="73456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我变成一棵树后请了哪些小动物住进来？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74365" y="2701290"/>
            <a:ext cx="3317875" cy="1568450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 anchor="t">
            <a:spAutoFit/>
          </a:bodyPr>
          <a:lstStyle/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小兔、小刺猬、小松鼠、小鸭子、小鳄鱼、小狐狸</a:t>
            </a:r>
            <a:endParaRPr lang="zh-CN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490" y="651780"/>
            <a:ext cx="366860" cy="60845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899592" y="1067737"/>
            <a:ext cx="7920880" cy="95410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小兔、小刺猬、小松鼠、小鸭子、小鳄鱼、小狐狸</a:t>
            </a:r>
            <a:endParaRPr kumimoji="0" 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971600" y="1090967"/>
            <a:ext cx="7920880" cy="95410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我会请</a:t>
            </a:r>
            <a:r>
              <a:rPr lang="en-US" altLang="zh-CN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</a:t>
            </a:r>
            <a:endParaRPr lang="en-US" altLang="zh-CN" sz="28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住在里面。</a:t>
            </a:r>
            <a:endParaRPr kumimoji="0" 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99593" y="2660915"/>
            <a:ext cx="1104039" cy="2109555"/>
          </a:xfrm>
          <a:prstGeom prst="rect">
            <a:avLst/>
          </a:prstGeom>
        </p:spPr>
      </p:pic>
      <p:sp>
        <p:nvSpPr>
          <p:cNvPr id="22" name="圆角矩形 21"/>
          <p:cNvSpPr/>
          <p:nvPr/>
        </p:nvSpPr>
        <p:spPr>
          <a:xfrm>
            <a:off x="2051720" y="2756925"/>
            <a:ext cx="3744416" cy="182420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这句话想象奇特在什么地方？</a:t>
            </a:r>
            <a:endParaRPr lang="zh-CN" altLang="en-US" sz="28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444208" y="2948947"/>
            <a:ext cx="2016224" cy="27843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这些在陆地上生活的小动物居然爬到树上居住，而不是一些鸟儿。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2771800" y="1508787"/>
            <a:ext cx="53285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108100" y="2084520"/>
            <a:ext cx="2095748" cy="3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24"/>
          <p:cNvSpPr/>
          <p:nvPr/>
        </p:nvSpPr>
        <p:spPr bwMode="gray">
          <a:xfrm rot="10800000" flipH="1">
            <a:off x="6012160" y="1604796"/>
            <a:ext cx="936104" cy="1440160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490" y="651780"/>
            <a:ext cx="366860" cy="60845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3" grpId="0" bldLvl="0" animBg="1"/>
      <p:bldP spid="29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5580112" y="3044958"/>
            <a:ext cx="2016224" cy="27843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写出“我”见到妈妈时激动而又忐忑的心情。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971600" y="1299865"/>
            <a:ext cx="7920880" cy="164352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傍晚的时候，妈妈背着一个大包过来了，我的心嗵嗵地跳着，震得树上的鸟窝都一动一动的，发出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  <a:hlinkClick r:id="rId1" action="ppaction://hlinkpres?slideindex=1&amp;slidetitle="/>
              </a:rPr>
              <a:t>丁零丁零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的声音。</a:t>
            </a:r>
            <a:endParaRPr kumimoji="0" 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9" name="Freeform 24"/>
          <p:cNvSpPr/>
          <p:nvPr/>
        </p:nvSpPr>
        <p:spPr bwMode="gray">
          <a:xfrm rot="10800000" flipH="1">
            <a:off x="4788024" y="2756925"/>
            <a:ext cx="936104" cy="1440160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475740" y="1951355"/>
            <a:ext cx="2088515" cy="3905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850640" y="1951355"/>
            <a:ext cx="4681855" cy="391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836420" y="2500630"/>
            <a:ext cx="1439545" cy="4432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490" y="651780"/>
            <a:ext cx="366860" cy="60845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 animBg="1"/>
      <p:bldP spid="19" grpId="0" bldLvl="0" animBg="1"/>
      <p:bldP spid="20" grpId="0" bldLvl="0" animBg="1"/>
      <p:bldP spid="2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971600" y="2992869"/>
            <a:ext cx="8172400" cy="13849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妈妈打开背包，从里面拿出好多东西：巧克力、香肠、面包、花生、牛奶……她把它们分给小动物们。他们一起在我的鸟窝里啧吧啧吧地吃了起来</a:t>
            </a:r>
            <a:endParaRPr kumimoji="0" lang="zh-CN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324163" y="548680"/>
            <a:ext cx="7859612" cy="65248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大声朗读这段话，想象这是一幅怎样的情景？</a:t>
            </a:r>
            <a:endParaRPr lang="zh-CN" altLang="en-US" sz="2800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259840" y="2992755"/>
            <a:ext cx="935990" cy="5384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24"/>
          <p:cNvSpPr/>
          <p:nvPr/>
        </p:nvSpPr>
        <p:spPr bwMode="gray">
          <a:xfrm rot="1848666" flipH="1">
            <a:off x="1434872" y="2094347"/>
            <a:ext cx="285381" cy="642291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755577" y="1418662"/>
            <a:ext cx="2088231" cy="49244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妈妈居然也来了</a:t>
            </a:r>
            <a:endParaRPr lang="zh-CN" altLang="en-US" sz="20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763688" y="3771429"/>
            <a:ext cx="6840760" cy="7680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24"/>
          <p:cNvSpPr/>
          <p:nvPr/>
        </p:nvSpPr>
        <p:spPr bwMode="gray">
          <a:xfrm rot="10800000" flipH="1">
            <a:off x="4176883" y="4560509"/>
            <a:ext cx="466918" cy="998329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4644008" y="5163078"/>
            <a:ext cx="3539132" cy="8925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妈妈和小动物们一起在鸟窝里吃东西，这画面真有趣。</a:t>
            </a:r>
            <a:endParaRPr lang="zh-CN" altLang="en-US" sz="20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  <p:bldP spid="27" grpId="1" bldLvl="0" animBg="1"/>
      <p:bldP spid="28" grpId="0" bldLvl="0" animBg="1"/>
      <p:bldP spid="29" grpId="0" bldLvl="0" animBg="1"/>
      <p:bldP spid="30" grpId="0" bldLvl="0" animBg="1"/>
      <p:bldP spid="30" grpId="1" bldLvl="0" animBg="1"/>
      <p:bldP spid="3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95536" y="740284"/>
            <a:ext cx="8496944" cy="572464"/>
          </a:xfrm>
          <a:prstGeom prst="rect">
            <a:avLst/>
          </a:prstGeom>
          <a:solidFill>
            <a:schemeClr val="bg1">
              <a:alpha val="74901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讨论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</a:rPr>
              <a:t>：看着树上一起分享美食的他们，“我”是怎样反应？</a:t>
            </a:r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912292" y="1796819"/>
            <a:ext cx="6336704" cy="2554545"/>
          </a:xfrm>
          <a:prstGeom prst="rect">
            <a:avLst/>
          </a:prstGeom>
          <a:solidFill>
            <a:schemeClr val="accent1">
              <a:lumMod val="40000"/>
              <a:lumOff val="60000"/>
              <a:alpha val="37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“咕噜噜……”我的肚子里发出一种怪怪的声音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“咕噜噜……”我肚子里的声音越来越响了。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912292" y="1700808"/>
            <a:ext cx="2808312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899592" y="3715875"/>
            <a:ext cx="2808312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24"/>
          <p:cNvSpPr/>
          <p:nvPr/>
        </p:nvSpPr>
        <p:spPr bwMode="gray">
          <a:xfrm rot="10800000" flipH="1">
            <a:off x="3072532" y="4677140"/>
            <a:ext cx="466918" cy="998329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539451" y="5501746"/>
            <a:ext cx="4185761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“我”太饿了，与文首呼应！</a:t>
            </a:r>
            <a:endParaRPr lang="zh-CN" altLang="en-US" sz="24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 autoUpdateAnimBg="0"/>
      <p:bldP spid="7" grpId="0" bldLvl="0" animBg="1" autoUpdateAnimBg="0"/>
      <p:bldP spid="8" grpId="0" bldLvl="0" animBg="1"/>
      <p:bldP spid="9" grpId="0" bldLvl="0" animBg="1"/>
      <p:bldP spid="10" grpId="0" bldLvl="0" animBg="1"/>
      <p:bldP spid="10" grpId="1" bldLvl="0" animBg="1"/>
      <p:bldP spid="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691681" y="932723"/>
            <a:ext cx="6480720" cy="954107"/>
          </a:xfrm>
          <a:prstGeom prst="rect">
            <a:avLst/>
          </a:prstGeom>
          <a:solidFill>
            <a:schemeClr val="lt1"/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唉，变成树真麻烦，他们连水珠是从我的嘴巴里流出来的都不知道。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084852"/>
            <a:ext cx="1363080" cy="3827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云形标注 22"/>
          <p:cNvSpPr/>
          <p:nvPr/>
        </p:nvSpPr>
        <p:spPr>
          <a:xfrm>
            <a:off x="1331640" y="2660915"/>
            <a:ext cx="2304256" cy="2304256"/>
          </a:xfrm>
          <a:prstGeom prst="cloudCallout">
            <a:avLst>
              <a:gd name="adj1" fmla="val -60393"/>
              <a:gd name="adj2" fmla="val 42806"/>
            </a:avLst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0066FF"/>
                </a:solidFill>
              </a:rPr>
              <a:t>水珠是指什么？小动物把水珠当成什么？</a:t>
            </a:r>
            <a:endParaRPr lang="zh-CN" altLang="en-US" sz="2000" dirty="0">
              <a:solidFill>
                <a:srgbClr val="0066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11961" y="2756925"/>
            <a:ext cx="2031325" cy="369332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“咦，下雨了。”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86561" y="3434258"/>
            <a:ext cx="2954655" cy="369332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“是你的牛奶打翻了吗？”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99261" y="4088685"/>
            <a:ext cx="3185487" cy="369332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“可能是一只虫子撒的尿。”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99261" y="4773149"/>
            <a:ext cx="2723823" cy="369332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“不对，是大树在哭。”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660232" y="2660915"/>
            <a:ext cx="432048" cy="6720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500" dirty="0">
                <a:solidFill>
                  <a:srgbClr val="0066FF"/>
                </a:solidFill>
              </a:rPr>
              <a:t>雨</a:t>
            </a:r>
            <a:endParaRPr lang="zh-CN" altLang="en-US" sz="2500" dirty="0">
              <a:solidFill>
                <a:srgbClr val="0066FF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7384132" y="3106771"/>
            <a:ext cx="500236" cy="610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500" dirty="0">
                <a:solidFill>
                  <a:srgbClr val="0066FF"/>
                </a:solidFill>
              </a:rPr>
              <a:t>奶</a:t>
            </a:r>
            <a:endParaRPr lang="zh-CN" altLang="en-US" sz="2500" dirty="0">
              <a:solidFill>
                <a:srgbClr val="0066FF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447632" y="3987304"/>
            <a:ext cx="500236" cy="610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500" dirty="0">
                <a:solidFill>
                  <a:srgbClr val="0066FF"/>
                </a:solidFill>
              </a:rPr>
              <a:t>尿</a:t>
            </a:r>
            <a:endParaRPr lang="zh-CN" altLang="en-US" sz="2500" dirty="0">
              <a:solidFill>
                <a:srgbClr val="0066FF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6965032" y="4664638"/>
            <a:ext cx="500236" cy="610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500" dirty="0">
                <a:solidFill>
                  <a:srgbClr val="0066FF"/>
                </a:solidFill>
              </a:rPr>
              <a:t>泪</a:t>
            </a:r>
            <a:endParaRPr lang="zh-CN" altLang="en-US" sz="2500" dirty="0">
              <a:solidFill>
                <a:srgbClr val="0066FF"/>
              </a:solidFill>
            </a:endParaRPr>
          </a:p>
        </p:txBody>
      </p:sp>
      <p:sp>
        <p:nvSpPr>
          <p:cNvPr id="33" name="梯形 32"/>
          <p:cNvSpPr/>
          <p:nvPr/>
        </p:nvSpPr>
        <p:spPr>
          <a:xfrm>
            <a:off x="179512" y="5733256"/>
            <a:ext cx="8964488" cy="1124744"/>
          </a:xfrm>
          <a:prstGeom prst="trapezoid">
            <a:avLst>
              <a:gd name="adj" fmla="val 317073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</a:rPr>
              <a:t>其实是：“我”的口水！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8660" y="722265"/>
            <a:ext cx="366860" cy="6084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3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32" grpId="0" bldLvl="0" animBg="1"/>
      <p:bldP spid="33" grpId="0" bldLvl="0" animBg="1"/>
    </p:bldLst>
  </p:timing>
</p:sld>
</file>

<file path=ppt/tags/tag1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KSO_WM_UNIT_PLACING_PICTURE_USER_VIEWPORT" val="{&quot;height&quot;:5092,&quot;width&quot;:3991}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语文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1265</Words>
  <Application>WPS 演示</Application>
  <PresentationFormat>全屏显示(4:3)</PresentationFormat>
  <Paragraphs>126</Paragraphs>
  <Slides>15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Century Gothic</vt:lpstr>
      <vt:lpstr>冬青黑体简体中文 W3</vt:lpstr>
      <vt:lpstr>黑体</vt:lpstr>
      <vt:lpstr>楷体</vt:lpstr>
      <vt:lpstr>幼圆</vt:lpstr>
      <vt:lpstr>微软雅黑</vt:lpstr>
      <vt:lpstr>Times New Roman</vt:lpstr>
      <vt:lpstr>Arial Unicode MS</vt:lpstr>
      <vt:lpstr>Calibri</vt:lpstr>
      <vt:lpstr>语文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119</cp:revision>
  <dcterms:created xsi:type="dcterms:W3CDTF">2017-03-17T02:28:00Z</dcterms:created>
  <dcterms:modified xsi:type="dcterms:W3CDTF">2021-09-06T14:38:06Z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